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57" r:id="rId7"/>
    <p:sldId id="256" r:id="rId8"/>
    <p:sldId id="258" r:id="rId9"/>
    <p:sldId id="266" r:id="rId10"/>
    <p:sldId id="267" r:id="rId11"/>
    <p:sldId id="268" r:id="rId12"/>
    <p:sldId id="269" r:id="rId13"/>
    <p:sldId id="271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744389-5152-44C7-8F34-FA4241347CAF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64E0E3-FC86-424B-9966-9690B52C27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792" cy="28803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ИСПОЛЬЗОВАНИЕ ДИАГНОСТИЧЕСКИХ КАРТ ПРИ ПОДГОТОВКЕ К </a:t>
            </a:r>
            <a:r>
              <a:rPr lang="ru-RU" sz="5400" i="1" dirty="0" smtClean="0">
                <a:solidFill>
                  <a:srgbClr val="FF0000"/>
                </a:solidFill>
              </a:rPr>
              <a:t>ЕГЭ</a:t>
            </a:r>
            <a:r>
              <a:rPr lang="ru-RU" i="1" dirty="0" smtClean="0">
                <a:solidFill>
                  <a:srgbClr val="FF0000"/>
                </a:solidFill>
              </a:rPr>
              <a:t> ПО БИОЛОГИИ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149080"/>
            <a:ext cx="7272808" cy="1977083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КОНОВАЛОВА О.П.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читель биологии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МБОУ СОШ № 15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Ст. </a:t>
            </a:r>
            <a:r>
              <a:rPr lang="ru-RU" dirty="0" err="1" smtClean="0">
                <a:solidFill>
                  <a:srgbClr val="002060"/>
                </a:solidFill>
              </a:rPr>
              <a:t>Переясловская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Брюховецкий</a:t>
            </a:r>
            <a:r>
              <a:rPr lang="ru-RU" dirty="0" smtClean="0">
                <a:solidFill>
                  <a:srgbClr val="002060"/>
                </a:solidFill>
              </a:rPr>
              <a:t> район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5793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Составление диагностических карт класса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443033"/>
              </p:ext>
            </p:extLst>
          </p:nvPr>
        </p:nvGraphicFramePr>
        <p:xfrm>
          <a:off x="1043605" y="1916828"/>
          <a:ext cx="6984778" cy="41781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973"/>
                <a:gridCol w="2427143"/>
                <a:gridCol w="330973"/>
                <a:gridCol w="353652"/>
                <a:gridCol w="354265"/>
                <a:gridCol w="354265"/>
                <a:gridCol w="354265"/>
                <a:gridCol w="354265"/>
                <a:gridCol w="353652"/>
                <a:gridCol w="354265"/>
                <a:gridCol w="354265"/>
                <a:gridCol w="354265"/>
                <a:gridCol w="354265"/>
                <a:gridCol w="354265"/>
              </a:tblGrid>
              <a:tr h="425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№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п/п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effectLst/>
                        </a:rPr>
                        <a:t>ФИО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вариант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балл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effectLst/>
                        </a:rPr>
                        <a:t>оценка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5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60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60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25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  <a:tab pos="2066925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60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  <a:tab pos="2066925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  <a:tab pos="2066925" algn="l"/>
                        </a:tabLst>
                      </a:pP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48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8590" algn="l"/>
                          <a:tab pos="2066925" algn="l"/>
                        </a:tabLst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600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Процент выполнения заданий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  <a:tr h="1600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Планируемая трудность в процентах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395" marR="4639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30081"/>
              </p:ext>
            </p:extLst>
          </p:nvPr>
        </p:nvGraphicFramePr>
        <p:xfrm>
          <a:off x="1389191" y="6381328"/>
          <a:ext cx="6077585" cy="365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8920"/>
                <a:gridCol w="1519555"/>
                <a:gridCol w="1519555"/>
                <a:gridCol w="15195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5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1215425"/>
            <a:ext cx="70567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  <a:tab pos="20669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проведения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диагностической работы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  <a:tab pos="20669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0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</a:rPr>
              <a:t>______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классе СОШ 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  <a:tab pos="20669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Дата проведения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  <a:tab pos="20669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ФИО учителя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6480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Диагностическая карта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учащегося по подготовке к ЕГЭ по биологии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3895"/>
              </p:ext>
            </p:extLst>
          </p:nvPr>
        </p:nvGraphicFramePr>
        <p:xfrm>
          <a:off x="1043608" y="1412776"/>
          <a:ext cx="6984781" cy="4393553"/>
        </p:xfrm>
        <a:graphic>
          <a:graphicData uri="http://schemas.openxmlformats.org/drawingml/2006/table">
            <a:tbl>
              <a:tblPr firstRow="1" firstCol="1" bandRow="1"/>
              <a:tblGrid>
                <a:gridCol w="836017"/>
                <a:gridCol w="3268439"/>
                <a:gridCol w="864096"/>
                <a:gridCol w="864096"/>
                <a:gridCol w="1152133"/>
              </a:tblGrid>
              <a:tr h="52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как наука. Методы научного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познания. Признаки и уровни организации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живой природы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6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Клеточная теория. Многообразие клеток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А3 Клетка: химический состав, строение,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функции органоидов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Клетка – генетическая единица живого.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клеток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Разнообразие организмов. Вирусы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2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+mn-cs"/>
              </a:rPr>
              <a:t>Диагностическая карта контрольного тестирования по биологии</a:t>
            </a:r>
            <a:r>
              <a:rPr lang="ru-RU" sz="7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7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78730"/>
              </p:ext>
            </p:extLst>
          </p:nvPr>
        </p:nvGraphicFramePr>
        <p:xfrm>
          <a:off x="1115616" y="1988840"/>
          <a:ext cx="6912767" cy="3734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5032"/>
                <a:gridCol w="2110449"/>
                <a:gridCol w="1369408"/>
                <a:gridCol w="1367241"/>
                <a:gridCol w="1480637"/>
              </a:tblGrid>
              <a:tr h="771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Ф.И.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Не выполнены задания по темам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Допущены ошибки по темам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Своевременная корректировка КТП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8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3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39" marR="59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6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0081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ДИАГНОСТИЧЕСКАЯ КАРТА ВЫПУСКНИКА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30826"/>
              </p:ext>
            </p:extLst>
          </p:nvPr>
        </p:nvGraphicFramePr>
        <p:xfrm>
          <a:off x="1547664" y="1628801"/>
          <a:ext cx="6196012" cy="40616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005"/>
                <a:gridCol w="1212155"/>
                <a:gridCol w="648072"/>
                <a:gridCol w="642214"/>
                <a:gridCol w="630103"/>
                <a:gridCol w="735120"/>
                <a:gridCol w="735120"/>
                <a:gridCol w="735120"/>
                <a:gridCol w="630103"/>
              </a:tblGrid>
              <a:tr h="551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Тема работы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 Ф.И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Ф.И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05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Краевая диагностическая контрольная работа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</a:tr>
              <a:tr h="843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Пробный ЕГЭ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Краевая диагностическая контрольная работа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</a:tr>
              <a:tr h="753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Прогнозируемый результат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010" marR="6301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3675" y="2798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3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32338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/>
              <a:t>После заполнения диагностической карты перед глазами предстаёт полная картина реальных достижений всех участников образовательного процесса.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3140967"/>
            <a:ext cx="6196405" cy="258210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Все виды мониторинга   направлены </a:t>
            </a:r>
            <a:r>
              <a:rPr lang="ru-RU" sz="28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на организацию учителем подготовки учащихся к Единому государственному экзамену </a:t>
            </a:r>
            <a:endParaRPr lang="ru-RU" sz="2800" dirty="0"/>
          </a:p>
        </p:txBody>
      </p:sp>
      <p:pic>
        <p:nvPicPr>
          <p:cNvPr id="4" name="Picture 2" descr="C:\Documents and Settings\Админ\Мои документы\Downloads\картинки школа\imgpreview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656184" cy="10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Админ\Мои документы\Downloads\картинки школа\imgpreview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5"/>
            <a:ext cx="1800200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Условия успешной подготовки к сдаче Единого государственного экзамена.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49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     Обеспечение положительной мотивации, интереса к предмету.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2.      Обеспечение последовательности работы, переход от более простых к более сложным заданиям.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3.     Необходимость доброжелательного диалога педагога и ученика.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62626"/>
                </a:solidFill>
                <a:latin typeface="Times New Roman"/>
                <a:ea typeface="Times New Roman"/>
              </a:rPr>
              <a:t>       4</a:t>
            </a: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  <a:t>.     Индивидуальный подход к каждому </a:t>
            </a:r>
            <a:r>
              <a:rPr lang="ru-RU" dirty="0" smtClean="0">
                <a:solidFill>
                  <a:srgbClr val="262626"/>
                </a:solidFill>
                <a:latin typeface="Times New Roman"/>
                <a:ea typeface="Times New Roman"/>
              </a:rPr>
              <a:t>     выпускнику</a:t>
            </a:r>
            <a:r>
              <a:rPr lang="ru-RU" dirty="0">
                <a:solidFill>
                  <a:srgbClr val="262626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6149" name="Picture 5" descr="C:\Documents and Settings\Админ\Мои документы\Downloads\картинки школа\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143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Важное звено в подготовке к ЕГЭ: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76872"/>
            <a:ext cx="6196405" cy="301414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еленаправленная работа по ликвидации пробелов в знаниях учащихся, которую проверяет объективная содержательная оценка уровня усвоения учащимися изученного материала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Админ\Мои документы\Downloads\картинки школа\imgprevie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653136"/>
            <a:ext cx="2104126" cy="15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\Мои документы\Downloads\картинки школа\imgpreview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51" y="4581128"/>
            <a:ext cx="1890383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52173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Для наблюдения динамики в ликвидации пробелов удобно использование различных диагностических карт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Documents and Settings\Админ\Мои документы\Downloads\картинки школа\41.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088232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52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Сущность диагностической функции контроля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984776" cy="36622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озволяет </a:t>
            </a:r>
            <a:r>
              <a:rPr lang="ru-RU" sz="1800" dirty="0"/>
              <a:t>реально оценивать достижения обучающихся , выявлять проблемные </a:t>
            </a:r>
            <a:r>
              <a:rPr lang="ru-RU" sz="1800" dirty="0" smtClean="0"/>
              <a:t>задания;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 Позволяет получить информацию об ошибках, недочётах и пробелах в знаниях и умениях учащихся, а также  о причинах, числе и характере ошибок; 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Позволяет осуществлять </a:t>
            </a:r>
            <a:r>
              <a:rPr lang="ru-RU" sz="1800" dirty="0"/>
              <a:t>мониторинг достижений по </a:t>
            </a:r>
            <a:r>
              <a:rPr lang="ru-RU" sz="1800" dirty="0" smtClean="0"/>
              <a:t>разным темам и  прослеживать  </a:t>
            </a:r>
            <a:r>
              <a:rPr lang="ru-RU" sz="1800" dirty="0"/>
              <a:t>динамику подготовки каждого обучаемого к ЕГЭ по </a:t>
            </a:r>
            <a:r>
              <a:rPr lang="ru-RU" sz="1800" dirty="0" smtClean="0"/>
              <a:t>биологии;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Результаты диагностических проверок помогают выбрать наиболее интенсивную методику обучения, а также уточнить направление дальнейшего совершенствования содержания методов и средств обучения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00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Диагностическая карта и участники учебного процесса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2420888"/>
            <a:ext cx="30963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Диагностическая карта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3335288"/>
            <a:ext cx="1152128" cy="66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35996" y="3335288"/>
            <a:ext cx="0" cy="1029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3335288"/>
            <a:ext cx="936104" cy="66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619672" y="4221088"/>
            <a:ext cx="1490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4365104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родители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76156" y="4221088"/>
            <a:ext cx="15264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учитель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.slidesharecdn.com/random-130114014542-phpapp01/95/slide-4-638.jpg?cb=13581495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560839" cy="5472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  <p:pic>
        <p:nvPicPr>
          <p:cNvPr id="3074" name="Picture 2" descr="C:\Documents and Settings\Админ\Мои документы\Downloads\картинки школа\картинки-книг-1-15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65618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.slidesharecdn.com/random-130114014542-phpapp01/95/slide-3-638.jpg?cb=1358149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Админ\Мои документы\Downloads\картинки школа\school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56" y="3501008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age.slidesharecdn.com/random-130114014542-phpapp01/95/slide-5-638.jpg?cb=1358149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Админ\Мои документы\Downloads\картинки школа\school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Админ\Мои документы\Downloads\картинки школа\student-150x1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31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 диагностических карт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784" cy="44644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87824" y="1484784"/>
            <a:ext cx="0" cy="72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7624" y="2276872"/>
            <a:ext cx="16344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класса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2276872"/>
            <a:ext cx="187220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учащегося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276872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выпускника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762548" y="2925052"/>
            <a:ext cx="484632" cy="4892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69940" y="2925052"/>
            <a:ext cx="484632" cy="4892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05948" y="2925052"/>
            <a:ext cx="484632" cy="4892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62548" y="1484784"/>
            <a:ext cx="484632" cy="7412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57676" y="1491054"/>
            <a:ext cx="484632" cy="6418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05948" y="1510148"/>
            <a:ext cx="484632" cy="6227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3501008"/>
            <a:ext cx="2016224" cy="22322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Составляется по результатам краевой диагностической работы, выполненной учащимися в классе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21472" y="3501008"/>
            <a:ext cx="2160240" cy="22322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Составляется по результатам диагностики для конкретного учащегося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40152" y="3501008"/>
            <a:ext cx="2016224" cy="22322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Составляется по результатам всех краевых диагностических работ для учащихся  в классе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52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</TotalTime>
  <Words>407</Words>
  <Application>Microsoft Office PowerPoint</Application>
  <PresentationFormat>Экран (4:3)</PresentationFormat>
  <Paragraphs>509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ИСПОЛЬЗОВАНИЕ ДИАГНОСТИЧЕСКИХ КАРТ ПРИ ПОДГОТОВКЕ К ЕГЭ ПО БИОЛОГИИ</vt:lpstr>
      <vt:lpstr>Важное звено в подготовке к ЕГЭ:</vt:lpstr>
      <vt:lpstr>Презентация PowerPoint</vt:lpstr>
      <vt:lpstr>Сущность диагностической функции контроля</vt:lpstr>
      <vt:lpstr>Диагностическая карта и участники учебного процесса</vt:lpstr>
      <vt:lpstr>Презентация PowerPoint</vt:lpstr>
      <vt:lpstr>Презентация PowerPoint</vt:lpstr>
      <vt:lpstr>Презентация PowerPoint</vt:lpstr>
      <vt:lpstr>Виды диагностических карт</vt:lpstr>
      <vt:lpstr>Составление диагностических карт класса</vt:lpstr>
      <vt:lpstr>Диагностическая карта учащегося по подготовке к ЕГЭ по биологии</vt:lpstr>
      <vt:lpstr>Диагностическая карта контрольного тестирования по биологии </vt:lpstr>
      <vt:lpstr> ДИАГНОСТИЧЕСКАЯ КАРТА ВЫПУСКНИКА </vt:lpstr>
      <vt:lpstr>После заполнения диагностической карты перед глазами предстаёт полная картина реальных достижений всех участников образовательного процесса. </vt:lpstr>
      <vt:lpstr>Условия успешной подготовки к сдаче Единого государственного экзамена.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23</cp:revision>
  <dcterms:created xsi:type="dcterms:W3CDTF">2014-01-20T09:38:24Z</dcterms:created>
  <dcterms:modified xsi:type="dcterms:W3CDTF">2014-01-23T06:51:12Z</dcterms:modified>
</cp:coreProperties>
</file>